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7" r:id="rId1"/>
  </p:sldMasterIdLst>
  <p:sldIdLst>
    <p:sldId id="256" r:id="rId2"/>
    <p:sldId id="257" r:id="rId3"/>
    <p:sldId id="259" r:id="rId4"/>
    <p:sldId id="258" r:id="rId5"/>
    <p:sldId id="270" r:id="rId6"/>
    <p:sldId id="260" r:id="rId7"/>
    <p:sldId id="266" r:id="rId8"/>
    <p:sldId id="261" r:id="rId9"/>
    <p:sldId id="268" r:id="rId10"/>
    <p:sldId id="273" r:id="rId11"/>
    <p:sldId id="271" r:id="rId12"/>
    <p:sldId id="274" r:id="rId13"/>
    <p:sldId id="272" r:id="rId14"/>
    <p:sldId id="269"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5" name="Group 24"/>
          <p:cNvGrpSpPr/>
          <p:nvPr/>
        </p:nvGrpSpPr>
        <p:grpSpPr>
          <a:xfrm>
            <a:off x="203200" y="0"/>
            <a:ext cx="3778250" cy="6858001"/>
            <a:chOff x="203200" y="0"/>
            <a:chExt cx="3778250" cy="6858001"/>
          </a:xfrm>
        </p:grpSpPr>
        <p:sp>
          <p:nvSpPr>
            <p:cNvPr id="14" name="Freeform 6"/>
            <p:cNvSpPr/>
            <p:nvPr/>
          </p:nvSpPr>
          <p:spPr bwMode="auto">
            <a:xfrm>
              <a:off x="641350" y="0"/>
              <a:ext cx="1365250" cy="3971925"/>
            </a:xfrm>
            <a:custGeom>
              <a:avLst/>
              <a:gdLst/>
              <a:ahLst/>
              <a:cxnLst/>
              <a:rect l="0" t="0" r="r" b="b"/>
              <a:pathLst>
                <a:path w="860" h="2502">
                  <a:moveTo>
                    <a:pt x="0" y="2445"/>
                  </a:moveTo>
                  <a:lnTo>
                    <a:pt x="228" y="2502"/>
                  </a:lnTo>
                  <a:lnTo>
                    <a:pt x="860" y="0"/>
                  </a:lnTo>
                  <a:lnTo>
                    <a:pt x="620" y="0"/>
                  </a:lnTo>
                  <a:lnTo>
                    <a:pt x="0" y="2445"/>
                  </a:lnTo>
                  <a:close/>
                </a:path>
              </a:pathLst>
            </a:custGeom>
            <a:solidFill>
              <a:schemeClr val="accent1"/>
            </a:solidFill>
            <a:ln>
              <a:noFill/>
            </a:ln>
          </p:spPr>
        </p:sp>
        <p:sp>
          <p:nvSpPr>
            <p:cNvPr id="15" name="Freeform 7"/>
            <p:cNvSpPr/>
            <p:nvPr/>
          </p:nvSpPr>
          <p:spPr bwMode="auto">
            <a:xfrm>
              <a:off x="203200" y="0"/>
              <a:ext cx="1336675" cy="3862388"/>
            </a:xfrm>
            <a:custGeom>
              <a:avLst/>
              <a:gdLst/>
              <a:ahLst/>
              <a:cxnLst/>
              <a:rect l="0" t="0" r="r" b="b"/>
              <a:pathLst>
                <a:path w="842" h="2433">
                  <a:moveTo>
                    <a:pt x="842" y="0"/>
                  </a:moveTo>
                  <a:lnTo>
                    <a:pt x="602" y="0"/>
                  </a:lnTo>
                  <a:lnTo>
                    <a:pt x="0" y="2376"/>
                  </a:lnTo>
                  <a:lnTo>
                    <a:pt x="228" y="2433"/>
                  </a:lnTo>
                  <a:lnTo>
                    <a:pt x="842" y="0"/>
                  </a:lnTo>
                  <a:close/>
                </a:path>
              </a:pathLst>
            </a:custGeom>
            <a:solidFill>
              <a:schemeClr val="tx1">
                <a:lumMod val="65000"/>
                <a:lumOff val="35000"/>
              </a:schemeClr>
            </a:solidFill>
            <a:ln>
              <a:noFill/>
            </a:ln>
          </p:spPr>
        </p:sp>
        <p:sp>
          <p:nvSpPr>
            <p:cNvPr id="16" name="Freeform 8"/>
            <p:cNvSpPr/>
            <p:nvPr/>
          </p:nvSpPr>
          <p:spPr bwMode="auto">
            <a:xfrm>
              <a:off x="207963" y="3776663"/>
              <a:ext cx="1936750" cy="3081338"/>
            </a:xfrm>
            <a:custGeom>
              <a:avLst/>
              <a:gdLst/>
              <a:ahLst/>
              <a:cxnLst/>
              <a:rect l="0" t="0" r="r" b="b"/>
              <a:pathLst>
                <a:path w="1220" h="1941">
                  <a:moveTo>
                    <a:pt x="0" y="0"/>
                  </a:moveTo>
                  <a:lnTo>
                    <a:pt x="1166" y="1941"/>
                  </a:lnTo>
                  <a:lnTo>
                    <a:pt x="1220" y="1941"/>
                  </a:lnTo>
                  <a:lnTo>
                    <a:pt x="0" y="0"/>
                  </a:lnTo>
                  <a:close/>
                </a:path>
              </a:pathLst>
            </a:custGeom>
            <a:solidFill>
              <a:schemeClr val="tx1">
                <a:lumMod val="85000"/>
                <a:lumOff val="15000"/>
              </a:schemeClr>
            </a:solidFill>
            <a:ln>
              <a:noFill/>
            </a:ln>
          </p:spPr>
        </p:sp>
        <p:sp>
          <p:nvSpPr>
            <p:cNvPr id="20" name="Freeform 9"/>
            <p:cNvSpPr/>
            <p:nvPr/>
          </p:nvSpPr>
          <p:spPr bwMode="auto">
            <a:xfrm>
              <a:off x="646113" y="3886200"/>
              <a:ext cx="2373313" cy="2971800"/>
            </a:xfrm>
            <a:custGeom>
              <a:avLst/>
              <a:gdLst/>
              <a:ahLst/>
              <a:cxnLst/>
              <a:rect l="0" t="0" r="r" b="b"/>
              <a:pathLst>
                <a:path w="1495" h="1872">
                  <a:moveTo>
                    <a:pt x="1495" y="1872"/>
                  </a:moveTo>
                  <a:lnTo>
                    <a:pt x="0" y="0"/>
                  </a:lnTo>
                  <a:lnTo>
                    <a:pt x="1442" y="1872"/>
                  </a:lnTo>
                  <a:lnTo>
                    <a:pt x="1495" y="1872"/>
                  </a:lnTo>
                  <a:close/>
                </a:path>
              </a:pathLst>
            </a:custGeom>
            <a:solidFill>
              <a:schemeClr val="accent1">
                <a:lumMod val="50000"/>
              </a:schemeClr>
            </a:solidFill>
            <a:ln>
              <a:noFill/>
            </a:ln>
          </p:spPr>
        </p:sp>
        <p:sp>
          <p:nvSpPr>
            <p:cNvPr id="21" name="Freeform 10"/>
            <p:cNvSpPr/>
            <p:nvPr/>
          </p:nvSpPr>
          <p:spPr bwMode="auto">
            <a:xfrm>
              <a:off x="641350" y="3881438"/>
              <a:ext cx="3340100" cy="2976563"/>
            </a:xfrm>
            <a:custGeom>
              <a:avLst/>
              <a:gdLst/>
              <a:ahLst/>
              <a:cxnLst/>
              <a:rect l="0" t="0" r="r" b="b"/>
              <a:pathLst>
                <a:path w="2104" h="1875">
                  <a:moveTo>
                    <a:pt x="0" y="0"/>
                  </a:moveTo>
                  <a:lnTo>
                    <a:pt x="3" y="3"/>
                  </a:lnTo>
                  <a:lnTo>
                    <a:pt x="1498" y="1875"/>
                  </a:lnTo>
                  <a:lnTo>
                    <a:pt x="2104" y="1875"/>
                  </a:lnTo>
                  <a:lnTo>
                    <a:pt x="228" y="57"/>
                  </a:lnTo>
                  <a:lnTo>
                    <a:pt x="0" y="0"/>
                  </a:lnTo>
                  <a:close/>
                </a:path>
              </a:pathLst>
            </a:custGeom>
            <a:solidFill>
              <a:schemeClr val="accent1">
                <a:lumMod val="75000"/>
              </a:schemeClr>
            </a:solidFill>
            <a:ln>
              <a:noFill/>
            </a:ln>
          </p:spPr>
        </p:sp>
        <p:sp>
          <p:nvSpPr>
            <p:cNvPr id="22" name="Freeform 11"/>
            <p:cNvSpPr/>
            <p:nvPr/>
          </p:nvSpPr>
          <p:spPr bwMode="auto">
            <a:xfrm>
              <a:off x="203200" y="3771900"/>
              <a:ext cx="2660650" cy="3086100"/>
            </a:xfrm>
            <a:custGeom>
              <a:avLst/>
              <a:gdLst/>
              <a:ahLst/>
              <a:cxnLst/>
              <a:rect l="0" t="0" r="r" b="b"/>
              <a:pathLst>
                <a:path w="1676" h="1944">
                  <a:moveTo>
                    <a:pt x="1676" y="1944"/>
                  </a:moveTo>
                  <a:lnTo>
                    <a:pt x="264" y="111"/>
                  </a:lnTo>
                  <a:lnTo>
                    <a:pt x="225" y="60"/>
                  </a:lnTo>
                  <a:lnTo>
                    <a:pt x="228" y="60"/>
                  </a:lnTo>
                  <a:lnTo>
                    <a:pt x="264" y="111"/>
                  </a:lnTo>
                  <a:lnTo>
                    <a:pt x="234" y="69"/>
                  </a:lnTo>
                  <a:lnTo>
                    <a:pt x="228" y="57"/>
                  </a:lnTo>
                  <a:lnTo>
                    <a:pt x="222" y="54"/>
                  </a:lnTo>
                  <a:lnTo>
                    <a:pt x="0" y="0"/>
                  </a:lnTo>
                  <a:lnTo>
                    <a:pt x="3" y="3"/>
                  </a:lnTo>
                  <a:lnTo>
                    <a:pt x="1223" y="1944"/>
                  </a:lnTo>
                  <a:lnTo>
                    <a:pt x="1676" y="1944"/>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1739673" y="914401"/>
            <a:ext cx="6947127" cy="3488266"/>
          </a:xfrm>
        </p:spPr>
        <p:txBody>
          <a:bodyPr anchor="b">
            <a:normAutofit/>
          </a:bodyPr>
          <a:lstStyle>
            <a:lvl1pPr algn="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924238" y="4402666"/>
            <a:ext cx="5762563" cy="1364531"/>
          </a:xfrm>
        </p:spPr>
        <p:txBody>
          <a:bodyPr anchor="t">
            <a:normAutofit/>
          </a:bodyPr>
          <a:lstStyle>
            <a:lvl1pPr marL="0" indent="0" algn="r">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325773" y="6117336"/>
            <a:ext cx="857473" cy="365125"/>
          </a:xfrm>
        </p:spPr>
        <p:txBody>
          <a:bodyPr/>
          <a:lstStyle/>
          <a:p>
            <a:fld id="{CCD5EFA6-782A-42B7-B9FD-B2680A250BDF}" type="datetimeFigureOut">
              <a:rPr lang="en-US" smtClean="0"/>
              <a:t>3/7/2017</a:t>
            </a:fld>
            <a:endParaRPr lang="en-US"/>
          </a:p>
        </p:txBody>
      </p:sp>
      <p:sp>
        <p:nvSpPr>
          <p:cNvPr id="5" name="Footer Placeholder 4"/>
          <p:cNvSpPr>
            <a:spLocks noGrp="1"/>
          </p:cNvSpPr>
          <p:nvPr>
            <p:ph type="ftr" sz="quarter" idx="11"/>
          </p:nvPr>
        </p:nvSpPr>
        <p:spPr>
          <a:xfrm>
            <a:off x="3623733" y="6117336"/>
            <a:ext cx="3609438" cy="365125"/>
          </a:xfrm>
        </p:spPr>
        <p:txBody>
          <a:bodyPr/>
          <a:lstStyle/>
          <a:p>
            <a:endParaRPr lang="en-US"/>
          </a:p>
        </p:txBody>
      </p:sp>
      <p:sp>
        <p:nvSpPr>
          <p:cNvPr id="6" name="Slide Number Placeholder 5"/>
          <p:cNvSpPr>
            <a:spLocks noGrp="1"/>
          </p:cNvSpPr>
          <p:nvPr>
            <p:ph type="sldNum" sz="quarter" idx="12"/>
          </p:nvPr>
        </p:nvSpPr>
        <p:spPr>
          <a:xfrm>
            <a:off x="8275320" y="6117336"/>
            <a:ext cx="411480" cy="365125"/>
          </a:xfrm>
        </p:spPr>
        <p:txBody>
          <a:bodyPr/>
          <a:lstStyle/>
          <a:p>
            <a:fld id="{D1A31759-A40D-43F1-B7D0-F72AD7909C81}" type="slidenum">
              <a:rPr lang="en-US" smtClean="0"/>
              <a:t>‹#›</a:t>
            </a:fld>
            <a:endParaRPr lang="en-US"/>
          </a:p>
        </p:txBody>
      </p:sp>
      <p:sp>
        <p:nvSpPr>
          <p:cNvPr id="23" name="Freeform 12"/>
          <p:cNvSpPr/>
          <p:nvPr/>
        </p:nvSpPr>
        <p:spPr bwMode="auto">
          <a:xfrm>
            <a:off x="203200" y="3771900"/>
            <a:ext cx="361950" cy="90488"/>
          </a:xfrm>
          <a:custGeom>
            <a:avLst/>
            <a:gdLst/>
            <a:ahLst/>
            <a:cxnLst/>
            <a:rect l="0" t="0" r="r" b="b"/>
            <a:pathLst>
              <a:path w="228" h="57">
                <a:moveTo>
                  <a:pt x="228" y="57"/>
                </a:moveTo>
                <a:lnTo>
                  <a:pt x="0" y="0"/>
                </a:lnTo>
                <a:lnTo>
                  <a:pt x="222" y="54"/>
                </a:lnTo>
                <a:lnTo>
                  <a:pt x="228" y="57"/>
                </a:lnTo>
                <a:close/>
              </a:path>
            </a:pathLst>
          </a:custGeom>
          <a:solidFill>
            <a:srgbClr val="29ABE2"/>
          </a:solid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3"/>
          <p:cNvSpPr/>
          <p:nvPr/>
        </p:nvSpPr>
        <p:spPr bwMode="auto">
          <a:xfrm>
            <a:off x="560388" y="3867150"/>
            <a:ext cx="61913" cy="80963"/>
          </a:xfrm>
          <a:custGeom>
            <a:avLst/>
            <a:gdLst/>
            <a:ahLst/>
            <a:cxnLst/>
            <a:rect l="0" t="0" r="r" b="b"/>
            <a:pathLst>
              <a:path w="39" h="51">
                <a:moveTo>
                  <a:pt x="0" y="0"/>
                </a:moveTo>
                <a:lnTo>
                  <a:pt x="39" y="51"/>
                </a:lnTo>
                <a:lnTo>
                  <a:pt x="3" y="0"/>
                </a:lnTo>
                <a:lnTo>
                  <a:pt x="0" y="0"/>
                </a:lnTo>
                <a:close/>
              </a:path>
            </a:pathLst>
          </a:custGeom>
          <a:solidFill>
            <a:srgbClr val="29ABE2"/>
          </a:solidFill>
          <a:ln>
            <a:noFill/>
          </a:ln>
          <a:extLst>
            <a:ext uri="{91240B29-F687-4f45-9708-019B960494DF}">
              <a14:hiddenLine xmlns="" xmlns:a14="http://schemas.microsoft.com/office/drawing/2010/main" w="9525">
                <a:solidFill>
                  <a:srgbClr val="000000"/>
                </a:solidFill>
                <a:round/>
                <a:headEnd/>
                <a:tailEnd/>
              </a14:hiddenLine>
            </a:ext>
          </a:extLst>
        </p:spPr>
      </p:sp>
    </p:spTree>
    <p:extLst>
      <p:ext uri="{BB962C8B-B14F-4D97-AF65-F5344CB8AC3E}">
        <p14:creationId xmlns:p14="http://schemas.microsoft.com/office/powerpoint/2010/main" val="2668570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9812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982133" y="2667000"/>
            <a:ext cx="7704667" cy="3332816"/>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344329" y="6108173"/>
            <a:ext cx="857473" cy="365125"/>
          </a:xfrm>
        </p:spPr>
        <p:txBody>
          <a:bodyPr/>
          <a:lstStyle/>
          <a:p>
            <a:fld id="{CCD5EFA6-782A-42B7-B9FD-B2680A250BDF}" type="datetimeFigureOut">
              <a:rPr lang="en-US" smtClean="0"/>
              <a:t>3/7/2017</a:t>
            </a:fld>
            <a:endParaRPr lang="en-US"/>
          </a:p>
        </p:txBody>
      </p:sp>
      <p:sp>
        <p:nvSpPr>
          <p:cNvPr id="5" name="Footer Placeholder 4"/>
          <p:cNvSpPr>
            <a:spLocks noGrp="1"/>
          </p:cNvSpPr>
          <p:nvPr>
            <p:ph type="ftr" sz="quarter" idx="11"/>
          </p:nvPr>
        </p:nvSpPr>
        <p:spPr>
          <a:xfrm>
            <a:off x="1972647" y="6108173"/>
            <a:ext cx="5314517" cy="365125"/>
          </a:xfrm>
        </p:spPr>
        <p:txBody>
          <a:bodyPr/>
          <a:lstStyle/>
          <a:p>
            <a:endParaRPr lang="en-US"/>
          </a:p>
        </p:txBody>
      </p:sp>
      <p:sp>
        <p:nvSpPr>
          <p:cNvPr id="6" name="Slide Number Placeholder 5"/>
          <p:cNvSpPr>
            <a:spLocks noGrp="1"/>
          </p:cNvSpPr>
          <p:nvPr>
            <p:ph type="sldNum" sz="quarter" idx="12"/>
          </p:nvPr>
        </p:nvSpPr>
        <p:spPr>
          <a:xfrm>
            <a:off x="8258967" y="6108173"/>
            <a:ext cx="427833" cy="365125"/>
          </a:xfrm>
        </p:spPr>
        <p:txBody>
          <a:bodyPr/>
          <a:lstStyle/>
          <a:p>
            <a:fld id="{D1A31759-A40D-43F1-B7D0-F72AD7909C81}" type="slidenum">
              <a:rPr lang="en-US" smtClean="0"/>
              <a:t>‹#›</a:t>
            </a:fld>
            <a:endParaRPr lang="en-US"/>
          </a:p>
        </p:txBody>
      </p:sp>
    </p:spTree>
    <p:extLst>
      <p:ext uri="{BB962C8B-B14F-4D97-AF65-F5344CB8AC3E}">
        <p14:creationId xmlns:p14="http://schemas.microsoft.com/office/powerpoint/2010/main" val="751521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86995" y="2666998"/>
            <a:ext cx="6699805" cy="2360071"/>
          </a:xfrm>
        </p:spPr>
        <p:txBody>
          <a:bodyPr anchor="b"/>
          <a:lstStyle>
            <a:lvl1pPr algn="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86998" y="5027070"/>
            <a:ext cx="6699802"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D5EFA6-782A-42B7-B9FD-B2680A250BDF}" type="datetimeFigureOut">
              <a:rPr lang="en-US" smtClean="0"/>
              <a:t>3/7/2017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273317" y="6116070"/>
            <a:ext cx="413483" cy="365125"/>
          </a:xfrm>
        </p:spPr>
        <p:txBody>
          <a:bodyPr/>
          <a:lstStyle/>
          <a:p>
            <a:fld id="{D1A31759-A40D-43F1-B7D0-F72AD7909C81}" type="slidenum">
              <a:rPr lang="en-US" smtClean="0"/>
              <a:t>‹#›</a:t>
            </a:fld>
            <a:endParaRPr lang="en-US"/>
          </a:p>
        </p:txBody>
      </p:sp>
    </p:spTree>
    <p:extLst>
      <p:ext uri="{BB962C8B-B14F-4D97-AF65-F5344CB8AC3E}">
        <p14:creationId xmlns:p14="http://schemas.microsoft.com/office/powerpoint/2010/main" val="9142867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685801"/>
            <a:ext cx="7704667" cy="1752599"/>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982133" y="2667000"/>
            <a:ext cx="3739896" cy="336867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946904" y="2667000"/>
            <a:ext cx="3739896" cy="334682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CD5EFA6-782A-42B7-B9FD-B2680A250BDF}" type="datetimeFigureOut">
              <a:rPr lang="en-US" smtClean="0"/>
              <a:t>3/7/2017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A31759-A40D-43F1-B7D0-F72AD7909C81}" type="slidenum">
              <a:rPr lang="en-US" smtClean="0"/>
              <a:t>‹#›</a:t>
            </a:fld>
            <a:endParaRPr lang="en-US"/>
          </a:p>
        </p:txBody>
      </p:sp>
    </p:spTree>
    <p:extLst>
      <p:ext uri="{BB962C8B-B14F-4D97-AF65-F5344CB8AC3E}">
        <p14:creationId xmlns:p14="http://schemas.microsoft.com/office/powerpoint/2010/main" val="21827588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329481" y="2658533"/>
            <a:ext cx="3456291"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13523"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161710" y="2667000"/>
            <a:ext cx="3467806"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957266"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CD5EFA6-782A-42B7-B9FD-B2680A250BDF}" type="datetimeFigureOut">
              <a:rPr lang="en-US" smtClean="0"/>
              <a:t>3/7/2017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1A31759-A40D-43F1-B7D0-F72AD7909C81}" type="slidenum">
              <a:rPr lang="en-US" smtClean="0"/>
              <a:t>‹#›</a:t>
            </a:fld>
            <a:endParaRPr lang="en-US"/>
          </a:p>
        </p:txBody>
      </p:sp>
    </p:spTree>
    <p:extLst>
      <p:ext uri="{BB962C8B-B14F-4D97-AF65-F5344CB8AC3E}">
        <p14:creationId xmlns:p14="http://schemas.microsoft.com/office/powerpoint/2010/main" val="36597268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CD5EFA6-782A-42B7-B9FD-B2680A250BDF}" type="datetimeFigureOut">
              <a:rPr lang="en-US" smtClean="0"/>
              <a:t>3/7/2017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1A31759-A40D-43F1-B7D0-F72AD7909C81}" type="slidenum">
              <a:rPr lang="en-US" smtClean="0"/>
              <a:t>‹#›</a:t>
            </a:fld>
            <a:endParaRPr lang="en-US"/>
          </a:p>
        </p:txBody>
      </p:sp>
    </p:spTree>
    <p:extLst>
      <p:ext uri="{BB962C8B-B14F-4D97-AF65-F5344CB8AC3E}">
        <p14:creationId xmlns:p14="http://schemas.microsoft.com/office/powerpoint/2010/main" val="4534511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D5EFA6-782A-42B7-B9FD-B2680A250BDF}" type="datetimeFigureOut">
              <a:rPr lang="en-US" smtClean="0"/>
              <a:t>3/7/2017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1A31759-A40D-43F1-B7D0-F72AD7909C81}" type="slidenum">
              <a:rPr lang="en-US" smtClean="0"/>
              <a:t>‹#›</a:t>
            </a:fld>
            <a:endParaRPr lang="en-US"/>
          </a:p>
        </p:txBody>
      </p:sp>
    </p:spTree>
    <p:extLst>
      <p:ext uri="{BB962C8B-B14F-4D97-AF65-F5344CB8AC3E}">
        <p14:creationId xmlns:p14="http://schemas.microsoft.com/office/powerpoint/2010/main" val="23585591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1600200"/>
            <a:ext cx="2662534"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3947553" y="685800"/>
            <a:ext cx="4681962"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13524" y="2971800"/>
            <a:ext cx="2662534"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D5EFA6-782A-42B7-B9FD-B2680A250BDF}" type="datetimeFigureOut">
              <a:rPr lang="en-US" smtClean="0"/>
              <a:t>3/7/2017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A31759-A40D-43F1-B7D0-F72AD7909C81}" type="slidenum">
              <a:rPr lang="en-US" smtClean="0"/>
              <a:t>‹#›</a:t>
            </a:fld>
            <a:endParaRPr lang="en-US"/>
          </a:p>
        </p:txBody>
      </p:sp>
    </p:spTree>
    <p:extLst>
      <p:ext uri="{BB962C8B-B14F-4D97-AF65-F5344CB8AC3E}">
        <p14:creationId xmlns:p14="http://schemas.microsoft.com/office/powerpoint/2010/main" val="18666227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2332" y="1752599"/>
            <a:ext cx="4070679" cy="1371600"/>
          </a:xfrm>
        </p:spPr>
        <p:txBody>
          <a:bodyPr anchor="b">
            <a:normAutofit/>
          </a:bodyPr>
          <a:lstStyle>
            <a:lvl1pPr algn="ctr">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5697495" y="914400"/>
            <a:ext cx="2461371"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12332" y="3124199"/>
            <a:ext cx="4070679"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D5EFA6-782A-42B7-B9FD-B2680A250BDF}" type="datetimeFigureOut">
              <a:rPr lang="en-US" smtClean="0"/>
              <a:t>3/7/2017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A31759-A40D-43F1-B7D0-F72AD7909C81}" type="slidenum">
              <a:rPr lang="en-US" smtClean="0"/>
              <a:t>‹#›</a:t>
            </a:fld>
            <a:endParaRPr lang="en-US"/>
          </a:p>
        </p:txBody>
      </p:sp>
    </p:spTree>
    <p:extLst>
      <p:ext uri="{BB962C8B-B14F-4D97-AF65-F5344CB8AC3E}">
        <p14:creationId xmlns:p14="http://schemas.microsoft.com/office/powerpoint/2010/main" val="14127322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3" y="4732865"/>
            <a:ext cx="7515991"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789975" y="932112"/>
            <a:ext cx="6171065"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13523" y="5299603"/>
            <a:ext cx="751599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D5EFA6-782A-42B7-B9FD-B2680A250BDF}" type="datetimeFigureOut">
              <a:rPr lang="en-US" smtClean="0"/>
              <a:t>3/7/2017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A31759-A40D-43F1-B7D0-F72AD7909C81}" type="slidenum">
              <a:rPr lang="en-US" smtClean="0"/>
              <a:t>‹#›</a:t>
            </a:fld>
            <a:endParaRPr lang="en-US"/>
          </a:p>
        </p:txBody>
      </p:sp>
    </p:spTree>
    <p:extLst>
      <p:ext uri="{BB962C8B-B14F-4D97-AF65-F5344CB8AC3E}">
        <p14:creationId xmlns:p14="http://schemas.microsoft.com/office/powerpoint/2010/main" val="3135241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685800"/>
            <a:ext cx="7515991" cy="304800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13524" y="4343400"/>
            <a:ext cx="7515992"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D5EFA6-782A-42B7-B9FD-B2680A250BDF}" type="datetimeFigureOut">
              <a:rPr lang="en-US" smtClean="0"/>
              <a:t>3/7/2017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A31759-A40D-43F1-B7D0-F72AD7909C81}" type="slidenum">
              <a:rPr lang="en-US" smtClean="0"/>
              <a:t>‹#›</a:t>
            </a:fld>
            <a:endParaRPr lang="en-US"/>
          </a:p>
        </p:txBody>
      </p:sp>
    </p:spTree>
    <p:extLst>
      <p:ext uri="{BB962C8B-B14F-4D97-AF65-F5344CB8AC3E}">
        <p14:creationId xmlns:p14="http://schemas.microsoft.com/office/powerpoint/2010/main" val="33872567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598235" y="3428999"/>
            <a:ext cx="6631128"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113523" y="4343400"/>
            <a:ext cx="751599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D5EFA6-782A-42B7-B9FD-B2680A250BDF}" type="datetimeFigureOut">
              <a:rPr lang="en-US" smtClean="0"/>
              <a:t>3/7/2017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A31759-A40D-43F1-B7D0-F72AD7909C81}" type="slidenum">
              <a:rPr lang="en-US" smtClean="0"/>
              <a:t>‹#›</a:t>
            </a:fld>
            <a:endParaRPr lang="en-US"/>
          </a:p>
        </p:txBody>
      </p:sp>
    </p:spTree>
    <p:extLst>
      <p:ext uri="{BB962C8B-B14F-4D97-AF65-F5344CB8AC3E}">
        <p14:creationId xmlns:p14="http://schemas.microsoft.com/office/powerpoint/2010/main" val="38031553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13525" y="3308581"/>
            <a:ext cx="7515989" cy="1468800"/>
          </a:xfrm>
        </p:spPr>
        <p:txBody>
          <a:bodyPr anchor="b">
            <a:normAutofit/>
          </a:bodyPr>
          <a:lstStyle>
            <a:lvl1pPr algn="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13524" y="4777381"/>
            <a:ext cx="751599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D5EFA6-782A-42B7-B9FD-B2680A250BDF}" type="datetimeFigureOut">
              <a:rPr lang="en-US" smtClean="0"/>
              <a:t>3/7/2017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A31759-A40D-43F1-B7D0-F72AD7909C81}" type="slidenum">
              <a:rPr lang="en-US" smtClean="0"/>
              <a:t>‹#›</a:t>
            </a:fld>
            <a:endParaRPr lang="en-US"/>
          </a:p>
        </p:txBody>
      </p:sp>
    </p:spTree>
    <p:extLst>
      <p:ext uri="{BB962C8B-B14F-4D97-AF65-F5344CB8AC3E}">
        <p14:creationId xmlns:p14="http://schemas.microsoft.com/office/powerpoint/2010/main" val="20088679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113525" y="3886200"/>
            <a:ext cx="751599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13524" y="4775200"/>
            <a:ext cx="751599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D5EFA6-782A-42B7-B9FD-B2680A250BDF}" type="datetimeFigureOut">
              <a:rPr lang="en-US" smtClean="0"/>
              <a:t>3/7/2017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A31759-A40D-43F1-B7D0-F72AD7909C81}" type="slidenum">
              <a:rPr lang="en-US" smtClean="0"/>
              <a:t>‹#›</a:t>
            </a:fld>
            <a:endParaRPr lang="en-US"/>
          </a:p>
        </p:txBody>
      </p:sp>
    </p:spTree>
    <p:extLst>
      <p:ext uri="{BB962C8B-B14F-4D97-AF65-F5344CB8AC3E}">
        <p14:creationId xmlns:p14="http://schemas.microsoft.com/office/powerpoint/2010/main" val="18365613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13525" y="685801"/>
            <a:ext cx="7515991" cy="2727325"/>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113524" y="3505200"/>
            <a:ext cx="7515992"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13524" y="4343400"/>
            <a:ext cx="7515992"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D5EFA6-782A-42B7-B9FD-B2680A250BDF}" type="datetimeFigureOut">
              <a:rPr lang="en-US" smtClean="0"/>
              <a:t>3/7/2017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A31759-A40D-43F1-B7D0-F72AD7909C81}" type="slidenum">
              <a:rPr lang="en-US" smtClean="0"/>
              <a:t>‹#›</a:t>
            </a:fld>
            <a:endParaRPr lang="en-US"/>
          </a:p>
        </p:txBody>
      </p:sp>
    </p:spTree>
    <p:extLst>
      <p:ext uri="{BB962C8B-B14F-4D97-AF65-F5344CB8AC3E}">
        <p14:creationId xmlns:p14="http://schemas.microsoft.com/office/powerpoint/2010/main" val="3777588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D5EFA6-782A-42B7-B9FD-B2680A250BDF}" type="datetimeFigureOut">
              <a:rPr lang="en-US" smtClean="0"/>
              <a:t>3/7/2017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A31759-A40D-43F1-B7D0-F72AD7909C81}" type="slidenum">
              <a:rPr lang="en-US" smtClean="0"/>
              <a:t>‹#›</a:t>
            </a:fld>
            <a:endParaRPr lang="en-US"/>
          </a:p>
        </p:txBody>
      </p:sp>
    </p:spTree>
    <p:extLst>
      <p:ext uri="{BB962C8B-B14F-4D97-AF65-F5344CB8AC3E}">
        <p14:creationId xmlns:p14="http://schemas.microsoft.com/office/powerpoint/2010/main" val="22879207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1393" y="685800"/>
            <a:ext cx="1328123" cy="51054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13524" y="685800"/>
            <a:ext cx="6016373" cy="51054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D5EFA6-782A-42B7-B9FD-B2680A250BDF}" type="datetimeFigureOut">
              <a:rPr lang="en-US" smtClean="0"/>
              <a:t>3/7/2017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A31759-A40D-43F1-B7D0-F72AD7909C81}" type="slidenum">
              <a:rPr lang="en-US" smtClean="0"/>
              <a:t>‹#›</a:t>
            </a:fld>
            <a:endParaRPr lang="en-US"/>
          </a:p>
        </p:txBody>
      </p:sp>
    </p:spTree>
    <p:extLst>
      <p:ext uri="{BB962C8B-B14F-4D97-AF65-F5344CB8AC3E}">
        <p14:creationId xmlns:p14="http://schemas.microsoft.com/office/powerpoint/2010/main" val="1152578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14" name="Group 13"/>
          <p:cNvGrpSpPr/>
          <p:nvPr/>
        </p:nvGrpSpPr>
        <p:grpSpPr>
          <a:xfrm>
            <a:off x="0" y="0"/>
            <a:ext cx="2132013" cy="6858001"/>
            <a:chOff x="0" y="0"/>
            <a:chExt cx="2132013" cy="6858001"/>
          </a:xfrm>
        </p:grpSpPr>
        <p:sp>
          <p:nvSpPr>
            <p:cNvPr id="15" name="Freeform 6"/>
            <p:cNvSpPr/>
            <p:nvPr/>
          </p:nvSpPr>
          <p:spPr bwMode="auto">
            <a:xfrm>
              <a:off x="0" y="0"/>
              <a:ext cx="1073150" cy="5291138"/>
            </a:xfrm>
            <a:custGeom>
              <a:avLst/>
              <a:gdLst/>
              <a:ahLst/>
              <a:cxnLst/>
              <a:rect l="0" t="0" r="r" b="b"/>
              <a:pathLst>
                <a:path w="676" h="3333">
                  <a:moveTo>
                    <a:pt x="0" y="3132"/>
                  </a:moveTo>
                  <a:lnTo>
                    <a:pt x="0" y="3312"/>
                  </a:lnTo>
                  <a:lnTo>
                    <a:pt x="126" y="3333"/>
                  </a:lnTo>
                  <a:lnTo>
                    <a:pt x="676" y="0"/>
                  </a:lnTo>
                  <a:lnTo>
                    <a:pt x="514" y="0"/>
                  </a:lnTo>
                  <a:lnTo>
                    <a:pt x="0" y="3132"/>
                  </a:lnTo>
                  <a:close/>
                </a:path>
              </a:pathLst>
            </a:custGeom>
            <a:solidFill>
              <a:schemeClr val="accent1"/>
            </a:solidFill>
            <a:ln>
              <a:noFill/>
            </a:ln>
          </p:spPr>
        </p:sp>
        <p:sp>
          <p:nvSpPr>
            <p:cNvPr id="16" name="Freeform 7"/>
            <p:cNvSpPr/>
            <p:nvPr/>
          </p:nvSpPr>
          <p:spPr bwMode="auto">
            <a:xfrm>
              <a:off x="0" y="0"/>
              <a:ext cx="758825" cy="4624388"/>
            </a:xfrm>
            <a:custGeom>
              <a:avLst/>
              <a:gdLst/>
              <a:ahLst/>
              <a:cxnLst/>
              <a:rect l="0" t="0" r="r" b="b"/>
              <a:pathLst>
                <a:path w="478" h="2913">
                  <a:moveTo>
                    <a:pt x="478" y="0"/>
                  </a:moveTo>
                  <a:lnTo>
                    <a:pt x="318" y="0"/>
                  </a:lnTo>
                  <a:lnTo>
                    <a:pt x="0" y="1938"/>
                  </a:lnTo>
                  <a:lnTo>
                    <a:pt x="0" y="2913"/>
                  </a:lnTo>
                  <a:lnTo>
                    <a:pt x="478" y="0"/>
                  </a:lnTo>
                  <a:close/>
                </a:path>
              </a:pathLst>
            </a:custGeom>
            <a:solidFill>
              <a:schemeClr val="tx1">
                <a:lumMod val="65000"/>
                <a:lumOff val="35000"/>
              </a:schemeClr>
            </a:solidFill>
            <a:ln>
              <a:noFill/>
            </a:ln>
          </p:spPr>
        </p:sp>
        <p:sp>
          <p:nvSpPr>
            <p:cNvPr id="17" name="Freeform 8"/>
            <p:cNvSpPr/>
            <p:nvPr/>
          </p:nvSpPr>
          <p:spPr bwMode="auto">
            <a:xfrm>
              <a:off x="0" y="5662613"/>
              <a:ext cx="906463" cy="1195388"/>
            </a:xfrm>
            <a:custGeom>
              <a:avLst/>
              <a:gdLst/>
              <a:ahLst/>
              <a:cxnLst/>
              <a:rect l="0" t="0" r="r" b="b"/>
              <a:pathLst>
                <a:path w="571" h="753">
                  <a:moveTo>
                    <a:pt x="0" y="0"/>
                  </a:moveTo>
                  <a:lnTo>
                    <a:pt x="0" y="12"/>
                  </a:lnTo>
                  <a:lnTo>
                    <a:pt x="538" y="753"/>
                  </a:lnTo>
                  <a:lnTo>
                    <a:pt x="571" y="753"/>
                  </a:lnTo>
                  <a:lnTo>
                    <a:pt x="0" y="0"/>
                  </a:lnTo>
                  <a:close/>
                </a:path>
              </a:pathLst>
            </a:custGeom>
            <a:solidFill>
              <a:schemeClr val="tx1">
                <a:lumMod val="85000"/>
                <a:lumOff val="15000"/>
              </a:schemeClr>
            </a:solidFill>
            <a:ln>
              <a:noFill/>
            </a:ln>
          </p:spPr>
        </p:sp>
        <p:sp>
          <p:nvSpPr>
            <p:cNvPr id="18" name="Freeform 9"/>
            <p:cNvSpPr/>
            <p:nvPr/>
          </p:nvSpPr>
          <p:spPr bwMode="auto">
            <a:xfrm>
              <a:off x="0" y="5295900"/>
              <a:ext cx="1487488" cy="1562100"/>
            </a:xfrm>
            <a:custGeom>
              <a:avLst/>
              <a:gdLst/>
              <a:ahLst/>
              <a:cxnLst/>
              <a:rect l="0" t="0" r="r" b="b"/>
              <a:pathLst>
                <a:path w="937" h="984">
                  <a:moveTo>
                    <a:pt x="0" y="0"/>
                  </a:moveTo>
                  <a:lnTo>
                    <a:pt x="0" y="3"/>
                  </a:lnTo>
                  <a:lnTo>
                    <a:pt x="901" y="984"/>
                  </a:lnTo>
                  <a:lnTo>
                    <a:pt x="937" y="984"/>
                  </a:lnTo>
                  <a:lnTo>
                    <a:pt x="0" y="0"/>
                  </a:lnTo>
                  <a:close/>
                </a:path>
              </a:pathLst>
            </a:custGeom>
            <a:solidFill>
              <a:schemeClr val="accent1">
                <a:lumMod val="50000"/>
              </a:schemeClr>
            </a:solidFill>
            <a:ln>
              <a:noFill/>
            </a:ln>
          </p:spPr>
        </p:sp>
        <p:sp>
          <p:nvSpPr>
            <p:cNvPr id="19" name="Freeform 10"/>
            <p:cNvSpPr/>
            <p:nvPr/>
          </p:nvSpPr>
          <p:spPr bwMode="auto">
            <a:xfrm>
              <a:off x="0" y="5257800"/>
              <a:ext cx="2132013" cy="1600200"/>
            </a:xfrm>
            <a:custGeom>
              <a:avLst/>
              <a:gdLst/>
              <a:ahLst/>
              <a:cxnLst/>
              <a:rect l="0" t="0" r="r" b="b"/>
              <a:pathLst>
                <a:path w="1343" h="1008">
                  <a:moveTo>
                    <a:pt x="0" y="24"/>
                  </a:moveTo>
                  <a:lnTo>
                    <a:pt x="937" y="1008"/>
                  </a:lnTo>
                  <a:lnTo>
                    <a:pt x="1343" y="1008"/>
                  </a:lnTo>
                  <a:lnTo>
                    <a:pt x="126" y="21"/>
                  </a:lnTo>
                  <a:lnTo>
                    <a:pt x="0" y="0"/>
                  </a:lnTo>
                  <a:lnTo>
                    <a:pt x="0" y="24"/>
                  </a:lnTo>
                  <a:close/>
                </a:path>
              </a:pathLst>
            </a:custGeom>
            <a:solidFill>
              <a:schemeClr val="accent1">
                <a:lumMod val="75000"/>
              </a:schemeClr>
            </a:solidFill>
            <a:ln>
              <a:noFill/>
            </a:ln>
          </p:spPr>
        </p:sp>
        <p:sp>
          <p:nvSpPr>
            <p:cNvPr id="20" name="Freeform 11"/>
            <p:cNvSpPr/>
            <p:nvPr/>
          </p:nvSpPr>
          <p:spPr bwMode="auto">
            <a:xfrm>
              <a:off x="0" y="5357813"/>
              <a:ext cx="1377950" cy="1500188"/>
            </a:xfrm>
            <a:custGeom>
              <a:avLst/>
              <a:gdLst/>
              <a:ahLst/>
              <a:cxnLst/>
              <a:rect l="0" t="0" r="r" b="b"/>
              <a:pathLst>
                <a:path w="868" h="945">
                  <a:moveTo>
                    <a:pt x="0" y="192"/>
                  </a:moveTo>
                  <a:lnTo>
                    <a:pt x="571" y="945"/>
                  </a:lnTo>
                  <a:lnTo>
                    <a:pt x="868" y="945"/>
                  </a:lnTo>
                  <a:lnTo>
                    <a:pt x="0" y="0"/>
                  </a:lnTo>
                  <a:lnTo>
                    <a:pt x="0" y="192"/>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982133" y="457201"/>
            <a:ext cx="7704667" cy="1981200"/>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82134" y="2667000"/>
            <a:ext cx="7704666" cy="3356995"/>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358679" y="6116070"/>
            <a:ext cx="85747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CD5EFA6-782A-42B7-B9FD-B2680A250BDF}" type="datetimeFigureOut">
              <a:rPr lang="en-US" smtClean="0"/>
              <a:t>3/7/2017</a:t>
            </a:fld>
            <a:endParaRPr lang="en-US"/>
          </a:p>
        </p:txBody>
      </p:sp>
      <p:sp>
        <p:nvSpPr>
          <p:cNvPr id="5" name="Footer Placeholder 4"/>
          <p:cNvSpPr>
            <a:spLocks noGrp="1"/>
          </p:cNvSpPr>
          <p:nvPr>
            <p:ph type="ftr" sz="quarter" idx="3"/>
          </p:nvPr>
        </p:nvSpPr>
        <p:spPr>
          <a:xfrm>
            <a:off x="1986997" y="6116070"/>
            <a:ext cx="531451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8273317" y="6116070"/>
            <a:ext cx="41348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1A31759-A40D-43F1-B7D0-F72AD7909C81}" type="slidenum">
              <a:rPr lang="en-US" smtClean="0"/>
              <a:t>‹#›</a:t>
            </a:fld>
            <a:endParaRPr lang="en-US"/>
          </a:p>
        </p:txBody>
      </p:sp>
    </p:spTree>
    <p:extLst>
      <p:ext uri="{BB962C8B-B14F-4D97-AF65-F5344CB8AC3E}">
        <p14:creationId xmlns:p14="http://schemas.microsoft.com/office/powerpoint/2010/main" val="3817174444"/>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 id="2147483809" r:id="rId12"/>
    <p:sldLayoutId id="2147483810" r:id="rId13"/>
    <p:sldLayoutId id="2147483811" r:id="rId14"/>
    <p:sldLayoutId id="2147483812" r:id="rId15"/>
    <p:sldLayoutId id="2147483813" r:id="rId16"/>
    <p:sldLayoutId id="2147483814"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i="1" dirty="0" smtClean="0">
                <a:latin typeface="Aharoni" pitchFamily="2" charset="-79"/>
                <a:cs typeface="Aharoni" pitchFamily="2" charset="-79"/>
              </a:rPr>
              <a:t>AUTOMOBILUL </a:t>
            </a:r>
            <a:r>
              <a:rPr lang="ro-RO" i="1" dirty="0" smtClean="0">
                <a:latin typeface="Aharoni" pitchFamily="2" charset="-79"/>
                <a:cs typeface="Aharoni" pitchFamily="2" charset="-79"/>
              </a:rPr>
              <a:t>hibrid și electric vs. Automobilul pe benzina și diesel</a:t>
            </a:r>
            <a:endParaRPr lang="en-US" i="1" dirty="0">
              <a:latin typeface="Aharoni" pitchFamily="2" charset="-79"/>
              <a:cs typeface="Aharoni" pitchFamily="2" charset="-79"/>
            </a:endParaRPr>
          </a:p>
        </p:txBody>
      </p:sp>
      <p:sp>
        <p:nvSpPr>
          <p:cNvPr id="3" name="Subtitle 2"/>
          <p:cNvSpPr>
            <a:spLocks noGrp="1"/>
          </p:cNvSpPr>
          <p:nvPr>
            <p:ph type="subTitle" idx="1"/>
          </p:nvPr>
        </p:nvSpPr>
        <p:spPr>
          <a:xfrm>
            <a:off x="3560618" y="5334000"/>
            <a:ext cx="5562600" cy="1524000"/>
          </a:xfrm>
        </p:spPr>
        <p:txBody>
          <a:bodyPr>
            <a:normAutofit/>
          </a:bodyPr>
          <a:lstStyle/>
          <a:p>
            <a:r>
              <a:rPr lang="ro-RO" b="1" dirty="0" smtClean="0"/>
              <a:t>Proiect realizat de Duma Daniela</a:t>
            </a:r>
          </a:p>
          <a:p>
            <a:r>
              <a:rPr lang="ro-RO" b="1" dirty="0" smtClean="0"/>
              <a:t>Coordonator</a:t>
            </a:r>
            <a:r>
              <a:rPr lang="en-US" b="1" dirty="0" smtClean="0"/>
              <a:t>: Prof. </a:t>
            </a:r>
            <a:r>
              <a:rPr lang="en-US" b="1" dirty="0" err="1" smtClean="0"/>
              <a:t>Ing</a:t>
            </a:r>
            <a:r>
              <a:rPr lang="en-US" b="1" dirty="0" smtClean="0"/>
              <a:t>. Florin </a:t>
            </a:r>
            <a:r>
              <a:rPr lang="en-US" b="1" dirty="0" err="1" smtClean="0"/>
              <a:t>Moize</a:t>
            </a:r>
            <a:endParaRPr lang="ro-RO" b="1" dirty="0"/>
          </a:p>
          <a:p>
            <a:endParaRPr lang="ro-RO" b="1" dirty="0" smtClean="0"/>
          </a:p>
          <a:p>
            <a:endParaRPr lang="ro-RO" b="1" dirty="0" smtClean="0"/>
          </a:p>
        </p:txBody>
      </p:sp>
    </p:spTree>
    <p:extLst>
      <p:ext uri="{BB962C8B-B14F-4D97-AF65-F5344CB8AC3E}">
        <p14:creationId xmlns:p14="http://schemas.microsoft.com/office/powerpoint/2010/main" val="14377271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229600" cy="1143000"/>
          </a:xfrm>
        </p:spPr>
        <p:txBody>
          <a:bodyPr>
            <a:noAutofit/>
          </a:bodyPr>
          <a:lstStyle/>
          <a:p>
            <a:r>
              <a:rPr lang="en-US" dirty="0" smtClean="0">
                <a:latin typeface="Baskerville Old Face" pitchFamily="18" charset="0"/>
              </a:rPr>
              <a:t>Ce </a:t>
            </a:r>
            <a:r>
              <a:rPr lang="en-US" dirty="0" err="1" smtClean="0">
                <a:latin typeface="Baskerville Old Face" pitchFamily="18" charset="0"/>
              </a:rPr>
              <a:t>este</a:t>
            </a:r>
            <a:r>
              <a:rPr lang="en-US" dirty="0" smtClean="0">
                <a:latin typeface="Baskerville Old Face" pitchFamily="18" charset="0"/>
              </a:rPr>
              <a:t> un </a:t>
            </a:r>
            <a:r>
              <a:rPr lang="en-US" dirty="0" err="1" smtClean="0">
                <a:latin typeface="Baskerville Old Face" pitchFamily="18" charset="0"/>
              </a:rPr>
              <a:t>automobil</a:t>
            </a:r>
            <a:r>
              <a:rPr lang="en-US" dirty="0" smtClean="0">
                <a:latin typeface="Baskerville Old Face" pitchFamily="18" charset="0"/>
              </a:rPr>
              <a:t> </a:t>
            </a:r>
            <a:r>
              <a:rPr lang="en-US" dirty="0" err="1" smtClean="0">
                <a:latin typeface="Baskerville Old Face" pitchFamily="18" charset="0"/>
              </a:rPr>
              <a:t>hibrid</a:t>
            </a:r>
            <a:r>
              <a:rPr lang="en-US" dirty="0" smtClean="0">
                <a:latin typeface="Baskerville Old Face" pitchFamily="18" charset="0"/>
              </a:rPr>
              <a:t> </a:t>
            </a:r>
            <a:r>
              <a:rPr lang="ro-RO" dirty="0" smtClean="0">
                <a:latin typeface="Baskerville Old Face" pitchFamily="18" charset="0"/>
              </a:rPr>
              <a:t>și cum funcționează?</a:t>
            </a:r>
            <a:br>
              <a:rPr lang="ro-RO" dirty="0" smtClean="0">
                <a:latin typeface="Baskerville Old Face" pitchFamily="18" charset="0"/>
              </a:rPr>
            </a:br>
            <a:endParaRPr lang="en-US" dirty="0">
              <a:latin typeface="Baskerville Old Face" pitchFamily="18" charset="0"/>
            </a:endParaRPr>
          </a:p>
        </p:txBody>
      </p:sp>
      <p:sp>
        <p:nvSpPr>
          <p:cNvPr id="3" name="Content Placeholder 2"/>
          <p:cNvSpPr>
            <a:spLocks noGrp="1"/>
          </p:cNvSpPr>
          <p:nvPr>
            <p:ph idx="1"/>
          </p:nvPr>
        </p:nvSpPr>
        <p:spPr>
          <a:xfrm>
            <a:off x="304800" y="1905000"/>
            <a:ext cx="8229600" cy="4724400"/>
          </a:xfrm>
        </p:spPr>
        <p:txBody>
          <a:bodyPr>
            <a:normAutofit fontScale="77500" lnSpcReduction="20000"/>
          </a:bodyPr>
          <a:lstStyle/>
          <a:p>
            <a:pPr marL="137160" indent="0">
              <a:buNone/>
            </a:pPr>
            <a:r>
              <a:rPr lang="ro-RO" sz="3600" dirty="0"/>
              <a:t> </a:t>
            </a:r>
            <a:r>
              <a:rPr lang="ro-RO" sz="3600" dirty="0" smtClean="0"/>
              <a:t>O mașină hibrid reprezinta </a:t>
            </a:r>
            <a:r>
              <a:rPr lang="ro-RO" sz="3600" dirty="0"/>
              <a:t>o uniune intre motorul cu combustie interna si motorul electric. Este capabila sa mearga de doua ori mai mult decat o masina normala cu un singur plin si are un nivel de emisii mult mai scazut</a:t>
            </a:r>
            <a:r>
              <a:rPr lang="ro-RO" sz="3600" dirty="0" smtClean="0"/>
              <a:t>. </a:t>
            </a:r>
          </a:p>
          <a:p>
            <a:pPr marL="137160" indent="0">
              <a:buNone/>
            </a:pPr>
            <a:r>
              <a:rPr lang="ro-RO" sz="3200" dirty="0"/>
              <a:t>Masina are o baterie performanta care poate alimenta masina singura sau in colaborare cu motorul conventional. De obicei puterea electrica este folosita la viteze mici, mai ales in orase si, ori de cate ori este nevoie de viteza mai mare, motorul cu combustie interna intra in actiune. Bateria este in continuu incarcata atat de motorul conventional, cat si de sistemul de franare.</a:t>
            </a:r>
            <a:endParaRPr lang="vi-VN" sz="3600" dirty="0" smtClean="0"/>
          </a:p>
        </p:txBody>
      </p:sp>
    </p:spTree>
    <p:extLst>
      <p:ext uri="{BB962C8B-B14F-4D97-AF65-F5344CB8AC3E}">
        <p14:creationId xmlns:p14="http://schemas.microsoft.com/office/powerpoint/2010/main" val="2480454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SCHEMA  AUTOMOBILULUI  HIBRID</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65598" y="2667000"/>
            <a:ext cx="6338267" cy="3332163"/>
          </a:xfrm>
        </p:spPr>
      </p:pic>
    </p:spTree>
    <p:extLst>
      <p:ext uri="{BB962C8B-B14F-4D97-AF65-F5344CB8AC3E}">
        <p14:creationId xmlns:p14="http://schemas.microsoft.com/office/powerpoint/2010/main" val="13757863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91200"/>
          </a:xfrm>
        </p:spPr>
        <p:txBody>
          <a:bodyPr>
            <a:normAutofit/>
          </a:bodyPr>
          <a:lstStyle/>
          <a:p>
            <a:pPr marL="0" indent="0">
              <a:buNone/>
            </a:pPr>
            <a:r>
              <a:rPr lang="ro-RO" sz="2000" dirty="0"/>
              <a:t> </a:t>
            </a:r>
            <a:r>
              <a:rPr lang="ro-RO" sz="2000" dirty="0" smtClean="0"/>
              <a:t>         </a:t>
            </a:r>
            <a:r>
              <a:rPr lang="ro-RO" sz="2000" dirty="0"/>
              <a:t>Nu numai ca o masina hibrid are un nivel de emisii mult mai scazut si un consum foarte mic, de asemenea primeste reducere in privinta taxelor. Si mai mult de atat, daca cererea de combustibili fosili scade, atunci si pretul va scadea</a:t>
            </a:r>
            <a:r>
              <a:rPr lang="ro-RO" sz="2000" dirty="0" smtClean="0"/>
              <a:t>. </a:t>
            </a:r>
            <a:r>
              <a:rPr lang="ro-RO" sz="2000" dirty="0"/>
              <a:t>Sunt maşini orientate foarte mult spre ecologie, dar şi maşini care folosesc motorul electric pentru un plus de putere. S</a:t>
            </a:r>
            <a:r>
              <a:rPr lang="ro-RO" sz="2000" dirty="0" smtClean="0"/>
              <a:t>unt </a:t>
            </a:r>
            <a:r>
              <a:rPr lang="ro-RO" sz="2000" dirty="0"/>
              <a:t>maşini care reuşesc să se adapteze stilului de condus al şoferului: consumă infim dacă mergi calm şi relaxat, dar se pot transforma instantaneu în bestii feroce, demne de renumele sport al mărcilor care le produc.</a:t>
            </a:r>
            <a:endParaRPr lang="en-US" sz="2000" dirty="0"/>
          </a:p>
        </p:txBody>
      </p:sp>
      <p:sp>
        <p:nvSpPr>
          <p:cNvPr id="4" name="Rectangle 3"/>
          <p:cNvSpPr/>
          <p:nvPr/>
        </p:nvSpPr>
        <p:spPr>
          <a:xfrm>
            <a:off x="74890" y="381000"/>
            <a:ext cx="7502567" cy="1754326"/>
          </a:xfrm>
          <a:prstGeom prst="rect">
            <a:avLst/>
          </a:prstGeom>
          <a:noFill/>
        </p:spPr>
        <p:txBody>
          <a:bodyPr wrap="none" lIns="91440" tIns="45720" rIns="91440" bIns="45720">
            <a:spAutoFit/>
          </a:bodyPr>
          <a:lstStyle/>
          <a:p>
            <a:pPr algn="ctr"/>
            <a:r>
              <a:rPr lang="ro-RO" sz="5400" dirty="0" smtClean="0">
                <a:ln w="0"/>
                <a:effectLst>
                  <a:outerShdw blurRad="38100" dist="19050" dir="2700000" algn="tl" rotWithShape="0">
                    <a:schemeClr val="dk1">
                      <a:alpha val="40000"/>
                    </a:schemeClr>
                  </a:outerShdw>
                </a:effectLst>
              </a:rPr>
              <a:t>        Care sunt avantajele? </a:t>
            </a:r>
          </a:p>
          <a:p>
            <a:pPr algn="ct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5" name="TextBox 4"/>
          <p:cNvSpPr txBox="1"/>
          <p:nvPr/>
        </p:nvSpPr>
        <p:spPr>
          <a:xfrm>
            <a:off x="4572000" y="1600200"/>
            <a:ext cx="45719" cy="1143000"/>
          </a:xfrm>
          <a:prstGeom prst="rect">
            <a:avLst/>
          </a:prstGeom>
          <a:noFill/>
        </p:spPr>
        <p:txBody>
          <a:bodyPr wrap="square" rtlCol="0">
            <a:spAutoFit/>
          </a:bodyPr>
          <a:lstStyle/>
          <a:p>
            <a:endParaRPr lang="ro-RO"/>
          </a:p>
        </p:txBody>
      </p:sp>
    </p:spTree>
    <p:extLst>
      <p:ext uri="{BB962C8B-B14F-4D97-AF65-F5344CB8AC3E}">
        <p14:creationId xmlns:p14="http://schemas.microsoft.com/office/powerpoint/2010/main" val="13929289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04667" cy="1981200"/>
          </a:xfrm>
        </p:spPr>
        <p:txBody>
          <a:bodyPr/>
          <a:lstStyle/>
          <a:p>
            <a:r>
              <a:rPr lang="ro-RO" dirty="0" smtClean="0"/>
              <a:t>Care sunt dejavantajele?</a:t>
            </a:r>
            <a:br>
              <a:rPr lang="ro-RO" dirty="0" smtClean="0"/>
            </a:br>
            <a:endParaRPr lang="ro-RO" dirty="0"/>
          </a:p>
        </p:txBody>
      </p:sp>
      <p:sp>
        <p:nvSpPr>
          <p:cNvPr id="3" name="Content Placeholder 2"/>
          <p:cNvSpPr>
            <a:spLocks noGrp="1"/>
          </p:cNvSpPr>
          <p:nvPr>
            <p:ph idx="1"/>
          </p:nvPr>
        </p:nvSpPr>
        <p:spPr/>
        <p:txBody>
          <a:bodyPr>
            <a:normAutofit lnSpcReduction="10000"/>
          </a:bodyPr>
          <a:lstStyle/>
          <a:p>
            <a:pPr marL="0" indent="0">
              <a:buNone/>
            </a:pPr>
            <a:r>
              <a:rPr lang="ro-RO" dirty="0"/>
              <a:t>Masinile hibrid au un pret mai ridicat decat al masinilor conventionale. Diferenta poate fi de 2000-5000 de euro. Masinile sunt mult mai grele din cauza bateriilor. Pot exista taxe suplimentare pentru inmatriculare in unele state. Accidentele sunt mai periculoase, deoarece existariscul expunerii la electricitatea de inalta tensiune. Au un demaraj mult mai incet decat al celorlalte masini. In cazul aparitiei unor defectiuni, masina trebuie inspectata de personal specializat, deoarece au sisteme foarte complicate.</a:t>
            </a:r>
          </a:p>
        </p:txBody>
      </p:sp>
    </p:spTree>
    <p:extLst>
      <p:ext uri="{BB962C8B-B14F-4D97-AF65-F5344CB8AC3E}">
        <p14:creationId xmlns:p14="http://schemas.microsoft.com/office/powerpoint/2010/main" val="16235542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SCHEMA  AUTOMOBILULUI  ELECTRIC</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22690" y="2667000"/>
            <a:ext cx="4624082" cy="3332163"/>
          </a:xfrm>
        </p:spPr>
      </p:pic>
    </p:spTree>
    <p:extLst>
      <p:ext uri="{BB962C8B-B14F-4D97-AF65-F5344CB8AC3E}">
        <p14:creationId xmlns:p14="http://schemas.microsoft.com/office/powerpoint/2010/main" val="311846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7778" y="228600"/>
            <a:ext cx="7704667" cy="914399"/>
          </a:xfrm>
        </p:spPr>
        <p:txBody>
          <a:bodyPr>
            <a:normAutofit/>
          </a:bodyPr>
          <a:lstStyle/>
          <a:p>
            <a:r>
              <a:rPr lang="en-US" dirty="0" smtClean="0"/>
              <a:t>PRIMUL  AUTOVEHICUL  ELECTRIC</a:t>
            </a:r>
            <a:endParaRPr lang="en-US" dirty="0"/>
          </a:p>
        </p:txBody>
      </p:sp>
      <p:sp>
        <p:nvSpPr>
          <p:cNvPr id="3" name="Content Placeholder 2"/>
          <p:cNvSpPr>
            <a:spLocks noGrp="1"/>
          </p:cNvSpPr>
          <p:nvPr>
            <p:ph idx="1"/>
          </p:nvPr>
        </p:nvSpPr>
        <p:spPr>
          <a:xfrm>
            <a:off x="381000" y="1600200"/>
            <a:ext cx="8229600" cy="4648200"/>
          </a:xfrm>
        </p:spPr>
        <p:txBody>
          <a:bodyPr>
            <a:noAutofit/>
          </a:bodyPr>
          <a:lstStyle/>
          <a:p>
            <a:r>
              <a:rPr lang="vi-VN" sz="2400" dirty="0" smtClean="0"/>
              <a:t>General Motors a construit și lansat pe piață între anii 1996–1999 primul automobil electric</a:t>
            </a:r>
            <a:r>
              <a:rPr lang="en-US" sz="2400" dirty="0" smtClean="0"/>
              <a:t>.</a:t>
            </a:r>
          </a:p>
          <a:p>
            <a:r>
              <a:rPr lang="vi-VN" sz="2400" dirty="0" smtClean="0"/>
              <a:t> EV1 a fost retras de pe piață și reciclat, la presiunea companiilor petroliere și a argumentației lipsei de cerere de pe piață</a:t>
            </a:r>
            <a:endParaRPr lang="en-US" sz="2400" dirty="0" smtClean="0"/>
          </a:p>
          <a:p>
            <a:r>
              <a:rPr lang="en-US" sz="2400" dirty="0" smtClean="0"/>
              <a:t> </a:t>
            </a:r>
            <a:r>
              <a:rPr lang="vi-VN" sz="2400" dirty="0" smtClean="0"/>
              <a:t>Astfel, anul 2008 reprezintă de facto începutul erei autovehiculului de serie în totalitate cu alimentare electrică. </a:t>
            </a:r>
            <a:endParaRPr lang="en-US" sz="2400" dirty="0" smtClean="0"/>
          </a:p>
          <a:p>
            <a:r>
              <a:rPr lang="vi-VN" sz="2400" dirty="0" smtClean="0"/>
              <a:t>Este anul în care s-au lansat pe piață diverse concepte de acumulatori cu un randament relativ ridicat și un preț accesibil.</a:t>
            </a:r>
            <a:endParaRPr lang="en-US" sz="2400" dirty="0" smtClean="0"/>
          </a:p>
          <a:p>
            <a:r>
              <a:rPr lang="vi-VN" sz="2400" dirty="0" smtClean="0"/>
              <a:t> Astfel, se preconizează ca până în 2010 să poată fi fabricată o mașină electrică performantă de serie pe scară largă și la un preț apropiat de prețul mașinilor pe benzină</a:t>
            </a:r>
            <a:endParaRPr lang="en-US" sz="2400" dirty="0"/>
          </a:p>
        </p:txBody>
      </p:sp>
    </p:spTree>
    <p:extLst>
      <p:ext uri="{BB962C8B-B14F-4D97-AF65-F5344CB8AC3E}">
        <p14:creationId xmlns:p14="http://schemas.microsoft.com/office/powerpoint/2010/main" val="11779084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UNA  DIN  CELE  MAI  RENUMITE MASINI  ELECTRICE  DIN  LUME </a:t>
            </a:r>
            <a:endParaRPr lang="en-US" dirty="0"/>
          </a:p>
        </p:txBody>
      </p:sp>
      <p:pic>
        <p:nvPicPr>
          <p:cNvPr id="9" name="Content Placeholder 8"/>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20546399">
            <a:off x="397301" y="2332604"/>
            <a:ext cx="4191000" cy="3143250"/>
          </a:xfrm>
        </p:spPr>
      </p:pic>
      <p:pic>
        <p:nvPicPr>
          <p:cNvPr id="1027" name="Picture 3" descr="C:\Users\Tudor\Desktop\toyota-prius-motorraum.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9452" y="3249127"/>
            <a:ext cx="4333221" cy="3581164"/>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4789452" y="2057400"/>
            <a:ext cx="3200400" cy="707886"/>
          </a:xfrm>
          <a:prstGeom prst="rect">
            <a:avLst/>
          </a:prstGeom>
          <a:noFill/>
        </p:spPr>
        <p:txBody>
          <a:bodyPr wrap="square" rtlCol="0">
            <a:spAutoFit/>
          </a:bodyPr>
          <a:lstStyle/>
          <a:p>
            <a:r>
              <a:rPr lang="en-US" sz="4000" dirty="0" smtClean="0"/>
              <a:t>TOYOTA PRIUS</a:t>
            </a:r>
            <a:endParaRPr lang="en-US" sz="4000" dirty="0"/>
          </a:p>
        </p:txBody>
      </p:sp>
    </p:spTree>
    <p:extLst>
      <p:ext uri="{BB962C8B-B14F-4D97-AF65-F5344CB8AC3E}">
        <p14:creationId xmlns:p14="http://schemas.microsoft.com/office/powerpoint/2010/main" val="29496741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AVANTAJE SI DEZAVANTAJE</a:t>
            </a:r>
            <a:endParaRPr lang="en-US" dirty="0"/>
          </a:p>
        </p:txBody>
      </p:sp>
      <p:sp>
        <p:nvSpPr>
          <p:cNvPr id="3" name="Content Placeholder 2"/>
          <p:cNvSpPr>
            <a:spLocks noGrp="1"/>
          </p:cNvSpPr>
          <p:nvPr>
            <p:ph idx="1"/>
          </p:nvPr>
        </p:nvSpPr>
        <p:spPr/>
        <p:txBody>
          <a:bodyPr/>
          <a:lstStyle/>
          <a:p>
            <a:r>
              <a:rPr lang="vi-VN" dirty="0"/>
              <a:t>Avantajele majore ale automobilului electric sunt consumul redus, poluare aproape de zero în afara producției, eficiență/randament foarte mare, accelerare instantă, zgomot foarte redus, întreținere </a:t>
            </a:r>
            <a:r>
              <a:rPr lang="vi-VN" dirty="0" smtClean="0"/>
              <a:t>ușoară</a:t>
            </a:r>
            <a:r>
              <a:rPr lang="en-US" dirty="0" smtClean="0"/>
              <a:t>.</a:t>
            </a:r>
          </a:p>
          <a:p>
            <a:r>
              <a:rPr lang="vi-VN" dirty="0"/>
              <a:t>Dezavantajele majore sunt costul ridicat, timpul de încărcare al acumulatorului relativ mare, autonomia redusă </a:t>
            </a:r>
            <a:r>
              <a:rPr lang="en-US" dirty="0" err="1" smtClean="0"/>
              <a:t>cuprinsa</a:t>
            </a:r>
            <a:r>
              <a:rPr lang="en-US" dirty="0" smtClean="0"/>
              <a:t> </a:t>
            </a:r>
            <a:r>
              <a:rPr lang="en-US" dirty="0" err="1" smtClean="0"/>
              <a:t>intre</a:t>
            </a:r>
            <a:r>
              <a:rPr lang="en-US" dirty="0" smtClean="0"/>
              <a:t> 200/400 km.</a:t>
            </a:r>
            <a:endParaRPr lang="en-US" dirty="0"/>
          </a:p>
        </p:txBody>
      </p:sp>
    </p:spTree>
    <p:extLst>
      <p:ext uri="{BB962C8B-B14F-4D97-AF65-F5344CB8AC3E}">
        <p14:creationId xmlns:p14="http://schemas.microsoft.com/office/powerpoint/2010/main" val="20019390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1426" y="0"/>
            <a:ext cx="7704667" cy="1981200"/>
          </a:xfrm>
        </p:spPr>
        <p:txBody>
          <a:bodyPr/>
          <a:lstStyle/>
          <a:p>
            <a:r>
              <a:rPr lang="en-US" dirty="0" smtClean="0"/>
              <a:t>Schema </a:t>
            </a:r>
            <a:r>
              <a:rPr lang="en-US" dirty="0" err="1" smtClean="0"/>
              <a:t>motorului</a:t>
            </a:r>
            <a:r>
              <a:rPr lang="en-US" dirty="0" smtClean="0"/>
              <a:t> </a:t>
            </a:r>
            <a:r>
              <a:rPr lang="en-US" dirty="0" err="1" smtClean="0"/>
              <a:t>pe</a:t>
            </a:r>
            <a:r>
              <a:rPr lang="en-US" dirty="0" smtClean="0"/>
              <a:t> </a:t>
            </a:r>
            <a:r>
              <a:rPr lang="en-US" dirty="0" err="1" smtClean="0"/>
              <a:t>benzin</a:t>
            </a:r>
            <a:r>
              <a:rPr lang="ro-RO" dirty="0" smtClean="0"/>
              <a:t>ă</a:t>
            </a:r>
            <a:endParaRPr lang="ro-RO"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51426" y="1676400"/>
            <a:ext cx="7704666" cy="4648200"/>
          </a:xfrm>
        </p:spPr>
      </p:pic>
    </p:spTree>
    <p:extLst>
      <p:ext uri="{BB962C8B-B14F-4D97-AF65-F5344CB8AC3E}">
        <p14:creationId xmlns:p14="http://schemas.microsoft.com/office/powerpoint/2010/main" val="32606076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3878" y="0"/>
            <a:ext cx="7704667" cy="1066800"/>
          </a:xfrm>
        </p:spPr>
        <p:txBody>
          <a:bodyPr>
            <a:normAutofit fontScale="90000"/>
          </a:bodyPr>
          <a:lstStyle/>
          <a:p>
            <a:r>
              <a:rPr lang="ro-RO" dirty="0" smtClean="0"/>
              <a:t>Care sunt avantajele si dezavantajele unui motor pe benzina?</a:t>
            </a:r>
            <a:endParaRPr lang="ro-RO" dirty="0"/>
          </a:p>
        </p:txBody>
      </p:sp>
      <p:sp>
        <p:nvSpPr>
          <p:cNvPr id="3" name="Content Placeholder 2"/>
          <p:cNvSpPr>
            <a:spLocks noGrp="1"/>
          </p:cNvSpPr>
          <p:nvPr>
            <p:ph idx="1"/>
          </p:nvPr>
        </p:nvSpPr>
        <p:spPr>
          <a:xfrm>
            <a:off x="951426" y="1828800"/>
            <a:ext cx="7704667" cy="5181600"/>
          </a:xfrm>
        </p:spPr>
        <p:txBody>
          <a:bodyPr>
            <a:normAutofit fontScale="92500" lnSpcReduction="20000"/>
          </a:bodyPr>
          <a:lstStyle/>
          <a:p>
            <a:pPr marL="0" indent="0">
              <a:buNone/>
            </a:pPr>
            <a:r>
              <a:rPr lang="ro-RO" dirty="0" smtClean="0"/>
              <a:t>Avantaje</a:t>
            </a:r>
            <a:r>
              <a:rPr lang="en-US" dirty="0" smtClean="0"/>
              <a:t>:                                                                                                          </a:t>
            </a:r>
          </a:p>
          <a:p>
            <a:r>
              <a:rPr lang="it-IT" dirty="0"/>
              <a:t>- motor mai silentios</a:t>
            </a:r>
          </a:p>
          <a:p>
            <a:r>
              <a:rPr lang="it-IT" dirty="0"/>
              <a:t>- vibratii la interior mai putine</a:t>
            </a:r>
          </a:p>
          <a:p>
            <a:r>
              <a:rPr lang="it-IT" dirty="0"/>
              <a:t>- greutate mai mica</a:t>
            </a:r>
          </a:p>
          <a:p>
            <a:r>
              <a:rPr lang="it-IT" dirty="0"/>
              <a:t>- intretinere mai ieftina in timp</a:t>
            </a:r>
          </a:p>
          <a:p>
            <a:r>
              <a:rPr lang="it-IT" dirty="0"/>
              <a:t>- pret de achizitie mai mic</a:t>
            </a:r>
          </a:p>
          <a:p>
            <a:r>
              <a:rPr lang="it-IT" dirty="0"/>
              <a:t>- pretul benzinei mai </a:t>
            </a:r>
            <a:r>
              <a:rPr lang="it-IT" dirty="0" smtClean="0"/>
              <a:t>mic         </a:t>
            </a:r>
          </a:p>
          <a:p>
            <a:pPr marL="0" indent="0">
              <a:buNone/>
            </a:pPr>
            <a:r>
              <a:rPr lang="it-IT" dirty="0" smtClean="0"/>
              <a:t>Dezavantaje:</a:t>
            </a:r>
          </a:p>
          <a:p>
            <a:r>
              <a:rPr lang="it-IT" dirty="0"/>
              <a:t>- consum mai mare</a:t>
            </a:r>
          </a:p>
          <a:p>
            <a:r>
              <a:rPr lang="it-IT" dirty="0"/>
              <a:t>- poluare mai mare</a:t>
            </a:r>
          </a:p>
          <a:p>
            <a:r>
              <a:rPr lang="it-IT" dirty="0"/>
              <a:t>- cuplu mic</a:t>
            </a:r>
          </a:p>
          <a:p>
            <a:r>
              <a:rPr lang="it-IT" dirty="0"/>
              <a:t>- cuplu la turatii foarte mari</a:t>
            </a:r>
          </a:p>
          <a:p>
            <a:endParaRPr lang="it-IT" dirty="0" smtClean="0"/>
          </a:p>
          <a:p>
            <a:pPr marL="0" indent="0">
              <a:buNone/>
            </a:pPr>
            <a:endParaRPr lang="it-IT" dirty="0"/>
          </a:p>
          <a:p>
            <a:endParaRPr lang="ro-RO" dirty="0"/>
          </a:p>
        </p:txBody>
      </p:sp>
    </p:spTree>
    <p:extLst>
      <p:ext uri="{BB962C8B-B14F-4D97-AF65-F5344CB8AC3E}">
        <p14:creationId xmlns:p14="http://schemas.microsoft.com/office/powerpoint/2010/main" val="22902733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8721" y="0"/>
            <a:ext cx="7704667" cy="1981200"/>
          </a:xfrm>
        </p:spPr>
        <p:txBody>
          <a:bodyPr/>
          <a:lstStyle/>
          <a:p>
            <a:r>
              <a:rPr lang="ro-RO" dirty="0" smtClean="0"/>
              <a:t>Schema motorului diesel </a:t>
            </a:r>
            <a:endParaRPr lang="ro-RO"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63954" y="1600200"/>
            <a:ext cx="6934200" cy="4683457"/>
          </a:xfrm>
        </p:spPr>
      </p:pic>
    </p:spTree>
    <p:extLst>
      <p:ext uri="{BB962C8B-B14F-4D97-AF65-F5344CB8AC3E}">
        <p14:creationId xmlns:p14="http://schemas.microsoft.com/office/powerpoint/2010/main" val="36367009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6966" y="609600"/>
            <a:ext cx="5715000" cy="761999"/>
          </a:xfrm>
        </p:spPr>
        <p:txBody>
          <a:bodyPr>
            <a:normAutofit fontScale="90000"/>
          </a:bodyPr>
          <a:lstStyle/>
          <a:p>
            <a:r>
              <a:rPr lang="en-US" dirty="0" smtClean="0"/>
              <a:t>Care </a:t>
            </a:r>
            <a:r>
              <a:rPr lang="en-US" dirty="0" err="1" smtClean="0"/>
              <a:t>sunt</a:t>
            </a:r>
            <a:r>
              <a:rPr lang="en-US" dirty="0" smtClean="0"/>
              <a:t> </a:t>
            </a:r>
            <a:r>
              <a:rPr lang="en-US" dirty="0" err="1" smtClean="0"/>
              <a:t>avantajele</a:t>
            </a:r>
            <a:r>
              <a:rPr lang="en-US" dirty="0" smtClean="0"/>
              <a:t> </a:t>
            </a:r>
            <a:r>
              <a:rPr lang="en-US" dirty="0" err="1" smtClean="0"/>
              <a:t>si</a:t>
            </a:r>
            <a:r>
              <a:rPr lang="en-US" dirty="0" smtClean="0"/>
              <a:t> </a:t>
            </a:r>
            <a:r>
              <a:rPr lang="en-US" dirty="0" err="1" smtClean="0"/>
              <a:t>dejavantajele</a:t>
            </a:r>
            <a:r>
              <a:rPr lang="en-US" dirty="0" smtClean="0"/>
              <a:t> </a:t>
            </a:r>
            <a:r>
              <a:rPr lang="en-US" dirty="0" err="1" smtClean="0"/>
              <a:t>unui</a:t>
            </a:r>
            <a:r>
              <a:rPr lang="en-US" dirty="0" smtClean="0"/>
              <a:t> motor diesel?</a:t>
            </a:r>
            <a:br>
              <a:rPr lang="en-US" dirty="0" smtClean="0"/>
            </a:br>
            <a:endParaRPr lang="ro-RO" dirty="0"/>
          </a:p>
        </p:txBody>
      </p:sp>
      <p:sp>
        <p:nvSpPr>
          <p:cNvPr id="3" name="Content Placeholder 2"/>
          <p:cNvSpPr>
            <a:spLocks noGrp="1"/>
          </p:cNvSpPr>
          <p:nvPr>
            <p:ph idx="1"/>
          </p:nvPr>
        </p:nvSpPr>
        <p:spPr>
          <a:xfrm>
            <a:off x="838200" y="1752600"/>
            <a:ext cx="7704667" cy="5029200"/>
          </a:xfrm>
        </p:spPr>
        <p:txBody>
          <a:bodyPr>
            <a:normAutofit fontScale="92500" lnSpcReduction="20000"/>
          </a:bodyPr>
          <a:lstStyle/>
          <a:p>
            <a:pPr marL="0" indent="0">
              <a:buNone/>
            </a:pPr>
            <a:r>
              <a:rPr lang="en-US" dirty="0" err="1" smtClean="0"/>
              <a:t>Avantaje</a:t>
            </a:r>
            <a:r>
              <a:rPr lang="en-US" dirty="0" smtClean="0"/>
              <a:t>: </a:t>
            </a:r>
          </a:p>
          <a:p>
            <a:r>
              <a:rPr lang="it-IT" dirty="0"/>
              <a:t>- putere egala cu cele pe benzina</a:t>
            </a:r>
          </a:p>
          <a:p>
            <a:r>
              <a:rPr lang="it-IT" dirty="0"/>
              <a:t>- performante mai bune</a:t>
            </a:r>
          </a:p>
          <a:p>
            <a:r>
              <a:rPr lang="it-IT" dirty="0"/>
              <a:t>- cuplu mare la turatii mici</a:t>
            </a:r>
          </a:p>
          <a:p>
            <a:r>
              <a:rPr lang="it-IT" dirty="0"/>
              <a:t>- economice la carburant</a:t>
            </a:r>
          </a:p>
          <a:p>
            <a:r>
              <a:rPr lang="it-IT" dirty="0"/>
              <a:t>- grad mic de </a:t>
            </a:r>
            <a:r>
              <a:rPr lang="it-IT" dirty="0" smtClean="0"/>
              <a:t>poluare</a:t>
            </a:r>
          </a:p>
          <a:p>
            <a:pPr marL="0" indent="0">
              <a:buNone/>
            </a:pPr>
            <a:r>
              <a:rPr lang="it-IT" dirty="0" smtClean="0"/>
              <a:t>Dezavantaje:</a:t>
            </a:r>
          </a:p>
          <a:p>
            <a:r>
              <a:rPr lang="it-IT" dirty="0"/>
              <a:t>- motor zgomotos</a:t>
            </a:r>
          </a:p>
          <a:p>
            <a:r>
              <a:rPr lang="it-IT" dirty="0"/>
              <a:t>- greutate mai mare</a:t>
            </a:r>
          </a:p>
          <a:p>
            <a:r>
              <a:rPr lang="it-IT" dirty="0"/>
              <a:t>- intretinere mai scumpa in timp</a:t>
            </a:r>
          </a:p>
          <a:p>
            <a:r>
              <a:rPr lang="it-IT" dirty="0"/>
              <a:t>- pret de achizitie mai mare</a:t>
            </a:r>
          </a:p>
          <a:p>
            <a:r>
              <a:rPr lang="it-IT" dirty="0"/>
              <a:t>- pretul motorinei mai mare</a:t>
            </a:r>
          </a:p>
          <a:p>
            <a:endParaRPr lang="it-IT" dirty="0"/>
          </a:p>
          <a:p>
            <a:endParaRPr lang="ro-RO" dirty="0"/>
          </a:p>
        </p:txBody>
      </p:sp>
    </p:spTree>
    <p:extLst>
      <p:ext uri="{BB962C8B-B14F-4D97-AF65-F5344CB8AC3E}">
        <p14:creationId xmlns:p14="http://schemas.microsoft.com/office/powerpoint/2010/main" val="38419656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CONCLUZII</a:t>
            </a:r>
            <a:endParaRPr lang="en-US" dirty="0"/>
          </a:p>
        </p:txBody>
      </p:sp>
      <p:sp>
        <p:nvSpPr>
          <p:cNvPr id="3" name="Content Placeholder 2"/>
          <p:cNvSpPr>
            <a:spLocks noGrp="1"/>
          </p:cNvSpPr>
          <p:nvPr>
            <p:ph idx="1"/>
          </p:nvPr>
        </p:nvSpPr>
        <p:spPr/>
        <p:txBody>
          <a:bodyPr/>
          <a:lstStyle/>
          <a:p>
            <a:r>
              <a:rPr lang="en-US" dirty="0" smtClean="0"/>
              <a:t>In </a:t>
            </a:r>
            <a:r>
              <a:rPr lang="en-US" dirty="0" err="1" smtClean="0"/>
              <a:t>functie</a:t>
            </a:r>
            <a:r>
              <a:rPr lang="en-US" dirty="0" smtClean="0"/>
              <a:t> de </a:t>
            </a:r>
            <a:r>
              <a:rPr lang="en-US" dirty="0" err="1" smtClean="0"/>
              <a:t>alegere</a:t>
            </a:r>
            <a:r>
              <a:rPr lang="en-US" dirty="0" smtClean="0"/>
              <a:t> </a:t>
            </a:r>
            <a:r>
              <a:rPr lang="en-US" dirty="0" err="1" smtClean="0"/>
              <a:t>Hibrid</a:t>
            </a:r>
            <a:r>
              <a:rPr lang="en-US" dirty="0" smtClean="0"/>
              <a:t> </a:t>
            </a:r>
            <a:r>
              <a:rPr lang="en-US" dirty="0" err="1" smtClean="0"/>
              <a:t>sau</a:t>
            </a:r>
            <a:r>
              <a:rPr lang="en-US" dirty="0" smtClean="0"/>
              <a:t> Electric </a:t>
            </a:r>
            <a:r>
              <a:rPr lang="en-US" dirty="0" err="1" smtClean="0"/>
              <a:t>consumul</a:t>
            </a:r>
            <a:r>
              <a:rPr lang="en-US" dirty="0" smtClean="0"/>
              <a:t> de carburant </a:t>
            </a:r>
            <a:r>
              <a:rPr lang="en-US" dirty="0" err="1" smtClean="0"/>
              <a:t>este</a:t>
            </a:r>
            <a:r>
              <a:rPr lang="en-US" dirty="0" smtClean="0"/>
              <a:t> </a:t>
            </a:r>
            <a:r>
              <a:rPr lang="en-US" dirty="0" err="1" smtClean="0"/>
              <a:t>redus</a:t>
            </a:r>
            <a:r>
              <a:rPr lang="en-US" dirty="0" smtClean="0"/>
              <a:t> cu </a:t>
            </a:r>
            <a:r>
              <a:rPr lang="en-US" dirty="0" err="1" smtClean="0"/>
              <a:t>aproape</a:t>
            </a:r>
            <a:r>
              <a:rPr lang="en-US" dirty="0" smtClean="0"/>
              <a:t> 80% in </a:t>
            </a:r>
            <a:r>
              <a:rPr lang="en-US" dirty="0" err="1" smtClean="0"/>
              <a:t>cazul</a:t>
            </a:r>
            <a:r>
              <a:rPr lang="en-US" dirty="0" smtClean="0"/>
              <a:t> </a:t>
            </a:r>
            <a:r>
              <a:rPr lang="en-US" dirty="0" err="1" smtClean="0"/>
              <a:t>automobilelor</a:t>
            </a:r>
            <a:r>
              <a:rPr lang="en-US" dirty="0" smtClean="0"/>
              <a:t>  </a:t>
            </a:r>
            <a:r>
              <a:rPr lang="en-US" dirty="0" err="1" smtClean="0"/>
              <a:t>Hibrid</a:t>
            </a:r>
            <a:r>
              <a:rPr lang="en-US" dirty="0"/>
              <a:t> </a:t>
            </a:r>
            <a:r>
              <a:rPr lang="en-US" dirty="0" err="1" smtClean="0"/>
              <a:t>si</a:t>
            </a:r>
            <a:r>
              <a:rPr lang="en-US" dirty="0" smtClean="0"/>
              <a:t> cu 100% in </a:t>
            </a:r>
            <a:r>
              <a:rPr lang="en-US" dirty="0" err="1" smtClean="0"/>
              <a:t>cazul</a:t>
            </a:r>
            <a:r>
              <a:rPr lang="en-US" dirty="0" smtClean="0"/>
              <a:t> </a:t>
            </a:r>
            <a:r>
              <a:rPr lang="en-US" dirty="0" err="1" smtClean="0"/>
              <a:t>automobilelor</a:t>
            </a:r>
            <a:r>
              <a:rPr lang="en-US" dirty="0" smtClean="0"/>
              <a:t>  </a:t>
            </a:r>
            <a:r>
              <a:rPr lang="en-US" dirty="0" err="1" smtClean="0"/>
              <a:t>Electrice</a:t>
            </a:r>
            <a:r>
              <a:rPr lang="en-US" dirty="0" smtClean="0"/>
              <a:t>.</a:t>
            </a:r>
          </a:p>
          <a:p>
            <a:endParaRPr lang="en-US" dirty="0"/>
          </a:p>
        </p:txBody>
      </p:sp>
    </p:spTree>
    <p:extLst>
      <p:ext uri="{BB962C8B-B14F-4D97-AF65-F5344CB8AC3E}">
        <p14:creationId xmlns:p14="http://schemas.microsoft.com/office/powerpoint/2010/main" val="64367182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EBEBEB"/>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TM03457496[[fn=Parallax]]</Template>
  <TotalTime>202</TotalTime>
  <Words>696</Words>
  <Application>Microsoft Office PowerPoint</Application>
  <PresentationFormat>On-screen Show (4:3)</PresentationFormat>
  <Paragraphs>54</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Aharoni</vt:lpstr>
      <vt:lpstr>Arial</vt:lpstr>
      <vt:lpstr>Baskerville Old Face</vt:lpstr>
      <vt:lpstr>Corbel</vt:lpstr>
      <vt:lpstr>Parallax</vt:lpstr>
      <vt:lpstr>AUTOMOBILUL hibrid și electric vs. Automobilul pe benzina și diesel</vt:lpstr>
      <vt:lpstr>Ce este un automobil hibrid și cum funcționează? </vt:lpstr>
      <vt:lpstr>SCHEMA  AUTOMOBILULUI  HIBRID</vt:lpstr>
      <vt:lpstr>PowerPoint Presentation</vt:lpstr>
      <vt:lpstr>Care sunt dejavantajele? </vt:lpstr>
      <vt:lpstr>SCHEMA  AUTOMOBILULUI  ELECTRIC</vt:lpstr>
      <vt:lpstr>PRIMUL  AUTOVEHICUL  ELECTRIC</vt:lpstr>
      <vt:lpstr>UNA  DIN  CELE  MAI  RENUMITE MASINI  ELECTRICE  DIN  LUME </vt:lpstr>
      <vt:lpstr>AVANTAJE SI DEZAVANTAJE</vt:lpstr>
      <vt:lpstr>Schema motorului pe benzină</vt:lpstr>
      <vt:lpstr>Care sunt avantajele si dezavantajele unui motor pe benzina?</vt:lpstr>
      <vt:lpstr>Schema motorului diesel </vt:lpstr>
      <vt:lpstr>Care sunt avantajele si dejavantajele unui motor diesel? </vt:lpstr>
      <vt:lpstr>CONCLUZII</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Daniela</dc:creator>
  <cp:lastModifiedBy>Asus 5</cp:lastModifiedBy>
  <cp:revision>15</cp:revision>
  <dcterms:created xsi:type="dcterms:W3CDTF">2012-01-08T21:32:23Z</dcterms:created>
  <dcterms:modified xsi:type="dcterms:W3CDTF">2017-03-07T06:20:09Z</dcterms:modified>
</cp:coreProperties>
</file>